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4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5.xml" ContentType="application/vnd.openxmlformats-officedocument.themeOverrid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Override6.xml" ContentType="application/vnd.openxmlformats-officedocument.themeOverrid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Override7.xml" ContentType="application/vnd.openxmlformats-officedocument.themeOverrid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6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9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840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76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66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07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75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532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75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63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019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52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787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43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9851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64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82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785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1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831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640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185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71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6843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00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248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016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762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628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094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055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4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47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957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9146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65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406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640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183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67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145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318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114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828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284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227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70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341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298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2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1713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666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635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019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450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6733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332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603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943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337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295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873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754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305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608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1982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5767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635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501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773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645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0239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1941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562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9317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697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6A22-6A71-420F-86A6-AE11878FD2B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5FCA9-9B6A-4E9B-8017-B84FA831310F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194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03F2-D038-45F2-ADC7-F6411940607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807A-BB21-4358-86B9-D0B7BDD8E4E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667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C780-AB49-40C3-A7A2-C7C0CBBA2C5E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89D1B-61CB-4931-AEE7-BF9067096708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79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4C-555F-4835-B474-9739C7009DCC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E253-023F-4EB3-B5B9-4933C802AF7E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344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5442-A5DE-44EA-9488-445CB59F2B60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1FA7-479E-4ADA-9E5C-2D6C6D626CDA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1946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2AA83-BCD8-4B04-B7CA-7E7F89B185E2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E71-C899-4CAB-990F-C6F96CB6A3B1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7228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2B6C-4842-4380-82D6-4A8A2D72353D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6A4BE-4A64-4FC6-8CB5-4BF46EA5CA30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755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95465-C20D-48AD-8E92-65C61004BEC7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CEA0-1E13-4024-A767-611004EF4E9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923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A0C-A190-4C60-A18B-622D75145FFB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860D-1425-4D1F-8C59-F0D53A28F832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856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62DC-A953-4CBE-A6F5-0645BAB6BA3A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0EA1-50E5-4B0C-B60D-6543D1A53E6C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4954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00C7B-904D-411E-9E6E-BF8E0509136F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35AA9-AA74-40A4-B94A-19CC54F98EA3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4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77FE1F6-ABE3-46EC-BBC1-F1613AC64A0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9C9E6C9-CB6A-43E3-A8CD-9B0E2BFB3C5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33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75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16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1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0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7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B6FEDC-D7D0-49A2-83D0-EFFE81EBB314}" type="datetimeFigureOut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17.08.2017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DA30B1-D95C-4279-90AA-FEE2F3247349}" type="slidenum">
              <a:rPr lang="ru-RU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1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5229200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МБОУ «</a:t>
            </a:r>
            <a:r>
              <a:rPr lang="ru-RU" sz="2000" dirty="0" err="1" smtClean="0"/>
              <a:t>Ерыклинская</a:t>
            </a:r>
            <a:r>
              <a:rPr lang="ru-RU" sz="2000" dirty="0" smtClean="0"/>
              <a:t> Основная ОБЩЕОБРАЗОВАТЕЛЬНАЯ ШКОЛА»</a:t>
            </a:r>
            <a:br>
              <a:rPr lang="ru-RU" sz="2000" dirty="0" smtClean="0"/>
            </a:br>
            <a:r>
              <a:rPr lang="ru-RU" sz="2000" dirty="0" smtClean="0"/>
              <a:t>Алексеевского муниципального района Республики Татарстан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836712"/>
            <a:ext cx="8458200" cy="864096"/>
          </a:xfrm>
        </p:spPr>
        <p:txBody>
          <a:bodyPr>
            <a:noAutofit/>
          </a:bodyPr>
          <a:lstStyle/>
          <a:p>
            <a:pPr algn="ctr"/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АНАЛИЗ ЭФФЕКТИВНОСТИ УПРАВЛЕНЧЕСКОЙ ДЕЯТЕЛ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ЬНОСТИ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5472608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36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Информация Об образовательной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dirty="0" err="1"/>
              <a:t>Ерыклинская</a:t>
            </a:r>
            <a:r>
              <a:rPr lang="ru-RU" sz="4200" dirty="0"/>
              <a:t> школа 2016-2017 учебный год функционировала  как основная общеобразовательная. В 9 – </a:t>
            </a:r>
            <a:r>
              <a:rPr lang="ru-RU" sz="4200" dirty="0" err="1"/>
              <a:t>ти</a:t>
            </a:r>
            <a:r>
              <a:rPr lang="ru-RU" sz="4200" dirty="0"/>
              <a:t> классах обучалось 50 учащихся. В 1-4 классах: 19 человек, в 5-9 классах: 31 ученик.</a:t>
            </a:r>
          </a:p>
          <a:p>
            <a:pPr marL="0" indent="0">
              <a:buNone/>
            </a:pPr>
            <a:r>
              <a:rPr lang="ru-RU" sz="4200" dirty="0"/>
              <a:t> В школе обучаются дети из 5-ти населённых пунктов.  Подвоз осуществлялся из 4 населённых пунктов (это 36 учащихся), что составило 72% от общего количества детей.  В 2015 году к школе был присоединён детский сад, в котором в этом году было 5 воспитанников. </a:t>
            </a:r>
          </a:p>
          <a:p>
            <a:pPr marL="0" indent="0">
              <a:buNone/>
            </a:pPr>
            <a:r>
              <a:rPr lang="ru-RU" sz="4200" dirty="0"/>
              <a:t>В школе образовательный процесс осуществляли 18 педагогов. Из них на конец учебного года имеют 1 квалификационную категорию 10 учителей  (56%); высшую 1 учитель (6%); соответствие занимаемой должности 7 учителей (38%).</a:t>
            </a:r>
          </a:p>
          <a:p>
            <a:pPr marL="0" indent="0">
              <a:buNone/>
            </a:pPr>
            <a:r>
              <a:rPr lang="ru-RU" sz="4200" dirty="0"/>
              <a:t>Педагогический стаж работы </a:t>
            </a:r>
          </a:p>
          <a:p>
            <a:pPr marL="0" indent="0">
              <a:buNone/>
            </a:pPr>
            <a:r>
              <a:rPr lang="ru-RU" sz="4200" dirty="0"/>
              <a:t>От 5 до 10 лет	От 10 до 20	От 20 до </a:t>
            </a:r>
            <a:r>
              <a:rPr lang="ru-RU" sz="4200" dirty="0" smtClean="0"/>
              <a:t>30</a:t>
            </a:r>
            <a:r>
              <a:rPr lang="ru-RU" sz="4200" dirty="0"/>
              <a:t>	Свыше 30</a:t>
            </a:r>
          </a:p>
          <a:p>
            <a:pPr marL="0" indent="0">
              <a:buNone/>
            </a:pPr>
            <a:r>
              <a:rPr lang="ru-RU" sz="4200" dirty="0"/>
              <a:t>0	</a:t>
            </a:r>
            <a:r>
              <a:rPr lang="ru-RU" sz="4200" dirty="0" smtClean="0"/>
              <a:t>3</a:t>
            </a:r>
            <a:r>
              <a:rPr lang="ru-RU" sz="4200" dirty="0"/>
              <a:t>	</a:t>
            </a:r>
            <a:r>
              <a:rPr lang="ru-RU" sz="4200" dirty="0" smtClean="0"/>
              <a:t>9</a:t>
            </a:r>
            <a:r>
              <a:rPr lang="ru-RU" sz="4200" dirty="0"/>
              <a:t>	</a:t>
            </a:r>
            <a:r>
              <a:rPr lang="ru-RU" sz="4200" dirty="0" smtClean="0"/>
              <a:t>6</a:t>
            </a:r>
            <a:endParaRPr lang="ru-RU" sz="4200" dirty="0"/>
          </a:p>
          <a:p>
            <a:pPr marL="0" indent="0">
              <a:buNone/>
            </a:pPr>
            <a:r>
              <a:rPr lang="ru-RU" sz="4200" dirty="0"/>
              <a:t> 100% педагогического состава имеют педагогическое образование.</a:t>
            </a:r>
          </a:p>
          <a:p>
            <a:pPr marL="0" indent="0">
              <a:buNone/>
            </a:pPr>
            <a:r>
              <a:rPr lang="ru-RU" sz="4200" dirty="0"/>
              <a:t>78 % имеют высшее педагогическое образование.</a:t>
            </a:r>
          </a:p>
          <a:p>
            <a:pPr marL="0" indent="0">
              <a:buNone/>
            </a:pPr>
            <a:r>
              <a:rPr lang="ru-RU" sz="4200" dirty="0"/>
              <a:t>Все учителя вовремя проходят курсовую подготовку.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49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591720"/>
              </p:ext>
            </p:extLst>
          </p:nvPr>
        </p:nvGraphicFramePr>
        <p:xfrm>
          <a:off x="395536" y="1124744"/>
          <a:ext cx="8496945" cy="3191252"/>
        </p:xfrm>
        <a:graphic>
          <a:graphicData uri="http://schemas.openxmlformats.org/drawingml/2006/table">
            <a:tbl>
              <a:tblPr firstRow="1" firstCol="1" bandRow="1"/>
              <a:tblGrid>
                <a:gridCol w="1988699"/>
                <a:gridCol w="1334326"/>
                <a:gridCol w="1590134"/>
                <a:gridCol w="1169290"/>
                <a:gridCol w="1207248"/>
                <a:gridCol w="1207248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школьный результат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районный результат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 знаний по итогам ВПР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 знаний по итогам года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26,4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27,4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68,75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(-1,27)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(+5)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Окружающий мир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87,5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Читательская грамотность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56053" y="260747"/>
            <a:ext cx="8184293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ВПР 4 класс; тат. язык,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язык 4 класс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792584"/>
              </p:ext>
            </p:extLst>
          </p:nvPr>
        </p:nvGraphicFramePr>
        <p:xfrm>
          <a:off x="467543" y="4797153"/>
          <a:ext cx="8453851" cy="1562795"/>
        </p:xfrm>
        <a:graphic>
          <a:graphicData uri="http://schemas.openxmlformats.org/drawingml/2006/table">
            <a:tbl>
              <a:tblPr firstRow="1" firstCol="1" bandRow="1"/>
              <a:tblGrid>
                <a:gridCol w="2817656"/>
                <a:gridCol w="2817656"/>
                <a:gridCol w="2818539"/>
              </a:tblGrid>
              <a:tr h="648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процент выполнения заданий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 знаний по итогам года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Татарский язык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65,8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68,75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(+2,95)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Английский язык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78,3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(+21,7)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7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084079"/>
              </p:ext>
            </p:extLst>
          </p:nvPr>
        </p:nvGraphicFramePr>
        <p:xfrm>
          <a:off x="539552" y="1556790"/>
          <a:ext cx="8208912" cy="3561126"/>
        </p:xfrm>
        <a:graphic>
          <a:graphicData uri="http://schemas.openxmlformats.org/drawingml/2006/table">
            <a:tbl>
              <a:tblPr firstRow="1" firstCol="1" bandRow="1"/>
              <a:tblGrid>
                <a:gridCol w="1641611"/>
                <a:gridCol w="1641611"/>
                <a:gridCol w="1641611"/>
                <a:gridCol w="1641611"/>
                <a:gridCol w="1642468"/>
              </a:tblGrid>
              <a:tr h="864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 4 класс 2016 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 5 класс 2017 г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3,75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4,14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Читательская грамотность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процент 72%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процент по району 48,9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0829" y="614690"/>
            <a:ext cx="88947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ВПР 4 класс 2016 год и ВПР 5 класс 2017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015881"/>
              </p:ext>
            </p:extLst>
          </p:nvPr>
        </p:nvGraphicFramePr>
        <p:xfrm>
          <a:off x="683566" y="1556794"/>
          <a:ext cx="8064899" cy="3816420"/>
        </p:xfrm>
        <a:graphic>
          <a:graphicData uri="http://schemas.openxmlformats.org/drawingml/2006/table">
            <a:tbl>
              <a:tblPr firstRow="1" firstCol="1" bandRow="1"/>
              <a:tblGrid>
                <a:gridCol w="2219698"/>
                <a:gridCol w="1812751"/>
                <a:gridCol w="2016225"/>
                <a:gridCol w="2016225"/>
              </a:tblGrid>
              <a:tr h="3816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3,3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(-1,2)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3,3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3,8 </a:t>
                      </a: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(+0,5)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Информатика и ИКТ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3,75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(+0,65)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3,2 (+1,2)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3,6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(+0,6)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03648" y="188640"/>
            <a:ext cx="677506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государственной итоговой аттестации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3 года (ОГЭ)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Информация по качеству знаний и успеваемости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химии в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8, 9 классах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 2016 - 2017 учебного года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059939"/>
              </p:ext>
            </p:extLst>
          </p:nvPr>
        </p:nvGraphicFramePr>
        <p:xfrm>
          <a:off x="323528" y="1556792"/>
          <a:ext cx="8640960" cy="2347463"/>
        </p:xfrm>
        <a:graphic>
          <a:graphicData uri="http://schemas.openxmlformats.org/drawingml/2006/table">
            <a:tbl>
              <a:tblPr firstRow="1" firstCol="1" bandRow="1"/>
              <a:tblGrid>
                <a:gridCol w="2968854"/>
                <a:gridCol w="2836053"/>
                <a:gridCol w="2836053"/>
              </a:tblGrid>
              <a:tr h="50405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Предметы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</a:t>
                      </a:r>
                      <a:r>
                        <a:rPr lang="tt-RU" sz="1800" b="1" i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знаний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 i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Успеваемость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16,67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>
                          <a:effectLst/>
                          <a:highlight>
                            <a:srgbClr val="FFFF00"/>
                          </a:highligh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22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857760"/>
            <a:ext cx="8358246" cy="150019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 этой таблицы видно, что качество знаний  по химии резко снизилось на 25 и более процентов.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Таким образом, возникла необходимость разработки методического проекта.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28625"/>
            <a:ext cx="8458200" cy="64293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Качество знаний по химии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397000"/>
          <a:ext cx="8143932" cy="3261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071966"/>
                <a:gridCol w="4071966"/>
              </a:tblGrid>
              <a:tr h="103186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70C0"/>
                          </a:solidFill>
                        </a:rPr>
                        <a:t>Учебный год</a:t>
                      </a:r>
                      <a:endParaRPr lang="ru-RU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70C0"/>
                          </a:solidFill>
                        </a:rPr>
                        <a:t>Качество знаний</a:t>
                      </a:r>
                    </a:p>
                    <a:p>
                      <a:endParaRPr lang="ru-RU" sz="2800" dirty="0" smtClean="0"/>
                    </a:p>
                    <a:p>
                      <a:r>
                        <a:rPr lang="ru-RU" sz="2800" b="1" dirty="0" smtClean="0">
                          <a:solidFill>
                            <a:srgbClr val="0070C0"/>
                          </a:solidFill>
                        </a:rPr>
                        <a:t>Класс</a:t>
                      </a:r>
                      <a:endParaRPr lang="ru-RU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2015-2016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8 класс – 50%, </a:t>
                      </a:r>
                    </a:p>
                    <a:p>
                      <a:r>
                        <a:rPr lang="ru-RU" sz="2800" dirty="0" smtClean="0"/>
                        <a:t>9 класс – 55%</a:t>
                      </a:r>
                      <a:endParaRPr lang="ru-RU" sz="2800" dirty="0"/>
                    </a:p>
                  </a:txBody>
                  <a:tcPr/>
                </a:tc>
              </a:tr>
              <a:tr h="64698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2016-2017</a:t>
                      </a:r>
                      <a:endParaRPr lang="ru-RU" sz="28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8 класс – 16,67%,</a:t>
                      </a:r>
                    </a:p>
                    <a:p>
                      <a:r>
                        <a:rPr lang="ru-RU" sz="2800" dirty="0" smtClean="0"/>
                        <a:t> 9 класс – 25%</a:t>
                      </a:r>
                      <a:endParaRPr lang="ru-RU" sz="28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4857752" y="1571612"/>
            <a:ext cx="4071966" cy="7858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6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785926"/>
            <a:ext cx="8458200" cy="307183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Исследование как средство повышения качества знаний учащихся по химии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00063"/>
            <a:ext cx="8458200" cy="8572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>
                <a:solidFill>
                  <a:srgbClr val="00B0F0"/>
                </a:solidFill>
                <a:latin typeface="Arial Narrow" pitchFamily="34" charset="0"/>
              </a:rPr>
              <a:t>МЕТОДИЧЕСКИЙ ПРОЕКТ</a:t>
            </a:r>
            <a:endParaRPr lang="ru-RU" sz="4000" dirty="0">
              <a:solidFill>
                <a:srgbClr val="00B0F0"/>
              </a:solidFill>
              <a:latin typeface="Arial Narrow" pitchFamily="34" charset="0"/>
            </a:endParaRP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2143125" y="5786438"/>
            <a:ext cx="6715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cs typeface="Arial" charset="0"/>
              </a:rPr>
              <a:t>МБОУ «Ерыклинская ООШ»  Егорова О.М. зам.директора по УВР</a:t>
            </a:r>
          </a:p>
        </p:txBody>
      </p:sp>
    </p:spTree>
    <p:extLst>
      <p:ext uri="{BB962C8B-B14F-4D97-AF65-F5344CB8AC3E}">
        <p14:creationId xmlns:p14="http://schemas.microsoft.com/office/powerpoint/2010/main" val="20560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2866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Актуальность: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200" dirty="0" smtClean="0"/>
              <a:t>Важнейшим компонентом новой модели школьного образования является ее ориентация на практические навыки, на способность применять знания, реализовывать собственные проекты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875212"/>
          </a:xfrm>
        </p:spPr>
        <p:txBody>
          <a:bodyPr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Причины низкого качества знаний по химии</a:t>
            </a:r>
          </a:p>
          <a:p>
            <a:pPr fontAlgn="auto">
              <a:spcAft>
                <a:spcPts val="0"/>
              </a:spcAft>
              <a:buFont typeface="Wingdings" charset="2"/>
              <a:buChar char="Ø"/>
              <a:defRPr/>
            </a:pPr>
            <a:r>
              <a:rPr lang="ru-RU" b="1" dirty="0" smtClean="0"/>
              <a:t>ХИМИЯ – наука которая опирается на знания и умения других наук:                                                                                                                        Математика, Физика, Информатика</a:t>
            </a:r>
          </a:p>
          <a:p>
            <a:pPr fontAlgn="auto">
              <a:spcAft>
                <a:spcPts val="0"/>
              </a:spcAft>
              <a:buFont typeface="Wingdings" charset="2"/>
              <a:buChar char="Ø"/>
              <a:defRPr/>
            </a:pPr>
            <a:r>
              <a:rPr lang="ru-RU" b="1" dirty="0" smtClean="0"/>
              <a:t>Ребенок должен обладать целым набором физиологических качеств ( предрасположенность к точным наукам имеют 30% населения планеты)</a:t>
            </a:r>
          </a:p>
          <a:p>
            <a:pPr fontAlgn="auto">
              <a:spcAft>
                <a:spcPts val="0"/>
              </a:spcAft>
              <a:buFont typeface="Wingdings" charset="2"/>
              <a:buChar char="Ø"/>
              <a:defRPr/>
            </a:pPr>
            <a:r>
              <a:rPr lang="ru-RU" b="1" dirty="0" smtClean="0"/>
              <a:t>У  57,8% восьмиклассников способность действовать в уме не сформирована. Причем у 17,7% учащихся нет даже необходимых исходных предпосылок для ее формирования. Ее </a:t>
            </a:r>
            <a:r>
              <a:rPr lang="ru-RU" b="1" dirty="0" err="1" smtClean="0"/>
              <a:t>сформированность</a:t>
            </a:r>
            <a:r>
              <a:rPr lang="ru-RU" b="1" dirty="0" smtClean="0"/>
              <a:t> имеет огромное значение в обучении химии, поскольку содержание предмета требует постоянного оперирования условными заместителями чувственно не воспринимаемых объектов (химическими знаками и их «производными»: формулами, уравнениями реакций и т.п.).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9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75"/>
            <a:ext cx="8686800" cy="5365750"/>
          </a:xfrm>
        </p:spPr>
        <p:txBody>
          <a:bodyPr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Существующее сегодня в практике обучения химии противоречие между повышением теоретического уровня изучения предмета на начальном его этапе и недостаточной </a:t>
            </a:r>
            <a:r>
              <a:rPr lang="ru-RU" b="1" dirty="0" err="1" smtClean="0"/>
              <a:t>сформированностью</a:t>
            </a:r>
            <a:r>
              <a:rPr lang="ru-RU" b="1" dirty="0" smtClean="0"/>
              <a:t> навыков логического мышления у учащихся порождает у последних своеобразный психологический барьер. Выражением его является резкое снижение интереса учащихся к предмету, которое  наблюдается уже в начале второго полугодия 8-го класса.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7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82892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Почему снижается у детей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интерес к химии?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Основные причины:</a:t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1. Сокращение часов при изучении химии в 8-х, 9-х классах до двух часов в неделю;</a:t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2. Сложность предмета ведет к непониманию предмета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786063"/>
            <a:ext cx="8686800" cy="1214437"/>
          </a:xfrm>
        </p:spPr>
        <p:txBody>
          <a:bodyPr>
            <a:normAutofit fontScale="925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 повысить интерес к предмету, а следовательно и качество знаний учащихся?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9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200026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u="sng" dirty="0" smtClean="0">
                <a:latin typeface="Times New Roman" pitchFamily="18" charset="0"/>
                <a:cs typeface="Times New Roman" pitchFamily="18" charset="0"/>
              </a:rPr>
              <a:t>Повышение качества знаний учащихся через использование исследовательской  деятельности на уроках химии.</a:t>
            </a:r>
            <a:r>
              <a:rPr lang="ru-RU" sz="3100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u="sng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00250"/>
            <a:ext cx="8686800" cy="4079875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1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Повысить интерес к химии путем включения детей в исследовательскую деятельность.</a:t>
            </a:r>
            <a:br>
              <a:rPr lang="ru-RU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2. Сформировать у детей творческие способности через использование исследовательской деятельности на уроке.</a:t>
            </a:r>
            <a:br>
              <a:rPr lang="ru-RU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3. Разработать систему работы формирования у учащихся интереса и повышения качества знаний по химии.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628652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Для решения поставленных задач мы планируем использовать технологию осуществления исследовательской деятельности на уроке химии, представленную </a:t>
            </a:r>
            <a:r>
              <a:rPr lang="ru-RU" sz="2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Матвеем Андреевичем Шаталовым:</a:t>
            </a:r>
            <a:br>
              <a:rPr lang="ru-RU" sz="22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200" b="1" i="1" dirty="0" smtClean="0"/>
              <a:t>Актуализация опорных знаний (фронтальная беседа, демонстрационный эксперимент);</a:t>
            </a:r>
            <a:br>
              <a:rPr lang="ru-RU" sz="2200" b="1" i="1" dirty="0" smtClean="0"/>
            </a:br>
            <a:r>
              <a:rPr lang="ru-RU" sz="2200" b="1" i="1" dirty="0" smtClean="0"/>
              <a:t>*Создание проблемной ситуации с помощью проблемно – поисковой беседы, демонстрационного эксперимента и др.;</a:t>
            </a:r>
            <a:br>
              <a:rPr lang="ru-RU" sz="2200" b="1" i="1" dirty="0" smtClean="0"/>
            </a:br>
            <a:r>
              <a:rPr lang="ru-RU" sz="2200" b="1" i="1" dirty="0" smtClean="0"/>
              <a:t>*Постановка учебной проблемы;</a:t>
            </a:r>
            <a:br>
              <a:rPr lang="ru-RU" sz="2200" b="1" i="1" dirty="0" smtClean="0"/>
            </a:br>
            <a:r>
              <a:rPr lang="ru-RU" sz="2200" b="1" i="1" dirty="0" smtClean="0"/>
              <a:t>*Решение учебной проблемы (выдвижение гипотезы, построение плана проверки гипотезы, осуществление собственного исследования, формулирование окончательного решения проблемы);</a:t>
            </a:r>
            <a:br>
              <a:rPr lang="ru-RU" sz="2200" b="1" i="1" dirty="0" smtClean="0"/>
            </a:br>
            <a:r>
              <a:rPr lang="ru-RU" sz="2200" b="1" i="1" dirty="0" smtClean="0"/>
              <a:t>*Доказательство и применение найденного решения (путем выполнения лабораторного опыта)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357313" y="2643188"/>
            <a:ext cx="6572250" cy="9286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465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работы по  формированию исследовательской деятельности на уроках химии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14097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88" y="1643063"/>
          <a:ext cx="8572500" cy="4929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50"/>
                <a:gridCol w="4286250"/>
              </a:tblGrid>
              <a:tr h="492918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 этап -Подготовительный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8 класс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Цель</a:t>
                      </a:r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первоначальное формирование интереса к химии через использование  простейших средств исследования.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Организационные формы:</a:t>
                      </a:r>
                      <a:endParaRPr kumimoji="0" lang="ru-RU" sz="20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с элементами исследования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Дидактический  игра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Ролевая игра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Решение экспериментальных задач</a:t>
                      </a: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 этап - </a:t>
                      </a:r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</a:t>
                      </a:r>
                      <a:endParaRPr kumimoji="0" lang="ru-RU" sz="20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 класс</a:t>
                      </a:r>
                      <a:endParaRPr kumimoji="0" lang="ru-RU" sz="20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Цель: </a:t>
                      </a:r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навыков самостоятельного пополнения знаний</a:t>
                      </a:r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kumimoji="0" lang="ru-RU" sz="20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Организационные формы: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Урок-исследование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Творческие задачи</a:t>
                      </a:r>
                    </a:p>
                    <a:p>
                      <a:r>
                        <a:rPr kumimoji="0"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Сюжетные игры</a:t>
                      </a:r>
                    </a:p>
                    <a:p>
                      <a:endParaRPr lang="ru-RU" sz="2000" dirty="0"/>
                    </a:p>
                  </a:txBody>
                  <a:tcPr marL="91439" marR="9143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35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Методический продукт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сборника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«Исследование как средство повышения качества знаний учащихся по химии»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(из опыта работы)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73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5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7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8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266</TotalTime>
  <Words>667</Words>
  <Application>Microsoft Office PowerPoint</Application>
  <PresentationFormat>Экран (4:3)</PresentationFormat>
  <Paragraphs>177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Трек</vt:lpstr>
      <vt:lpstr>1_Трек</vt:lpstr>
      <vt:lpstr>2_Трек</vt:lpstr>
      <vt:lpstr>3_Трек</vt:lpstr>
      <vt:lpstr>4_Трек</vt:lpstr>
      <vt:lpstr>5_Трек</vt:lpstr>
      <vt:lpstr>6_Трек</vt:lpstr>
      <vt:lpstr>7_Трек</vt:lpstr>
      <vt:lpstr>8_Трек</vt:lpstr>
      <vt:lpstr>МБОУ «Ерыклинская Основная ОБЩЕОБРАЗОВАТЕЛЬНАЯ ШКОЛА» Алексеевского муниципального района Республики Татарстан</vt:lpstr>
      <vt:lpstr>Информация Об образовательной организации</vt:lpstr>
      <vt:lpstr>Результаты ВПР 4 класс; тат. язык, анг. язык 4 класс   </vt:lpstr>
      <vt:lpstr>Результаты ВПР 4 класс 2016 год и ВПР 5 класс 2017 год</vt:lpstr>
      <vt:lpstr>Результаты государственной итоговой аттестации  за 3 года (ОГЭ)</vt:lpstr>
      <vt:lpstr>Информация по качеству знаний и успеваемости по химии в 8, 9 классах за 2016 - 2017 учебного года </vt:lpstr>
      <vt:lpstr>Из этой таблицы видно, что качество знаний  по химии резко снизилось на 25 и более процентов. Таким образом, возникла необходимость разработки методического проекта.</vt:lpstr>
      <vt:lpstr> Исследование как средство повышения качества знаний учащихся по химии</vt:lpstr>
      <vt:lpstr> Актуальность: Важнейшим компонентом новой модели школьного образования является ее ориентация на практические навыки, на способность применять знания, реализовывать собственные проекты </vt:lpstr>
      <vt:lpstr>Презентация PowerPoint</vt:lpstr>
      <vt:lpstr>Почему снижается у детей  интерес к химии? Основные причины: 1. Сокращение часов при изучении химии в 8-х, 9-х классах до двух часов в неделю; 2. Сложность предмета ведет к непониманию предмета </vt:lpstr>
      <vt:lpstr> Цель проекта:  Повышение качества знаний учащихся через использование исследовательской  деятельности на уроках химии. </vt:lpstr>
      <vt:lpstr>Для решения поставленных задач мы планируем использовать технологию осуществления исследовательской деятельности на уроке химии, представленную Матвеем Андреевичем Шаталовым:  * Актуализация опорных знаний (фронтальная беседа, демонстрационный эксперимент); *Создание проблемной ситуации с помощью проблемно – поисковой беседы, демонстрационного эксперимента и др.; *Постановка учебной проблемы; *Решение учебной проблемы (выдвижение гипотезы, построение плана проверки гипотезы, осуществление собственного исследования, формулирование окончательного решения проблемы); *Доказательство и применение найденного решения (путем выполнения лабораторного опыта) </vt:lpstr>
      <vt:lpstr>Этапы работы по  формированию исследовательской деятельности на уроках химии</vt:lpstr>
      <vt:lpstr>Методический продукт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«Ерыклинская Основная ОБЩЕОБРАЗОВАТЕЛЬНАЯ ШКОЛА» Алексеевского муниципального района Республики Татарстан</dc:title>
  <dc:creator>Егорова</dc:creator>
  <cp:lastModifiedBy>Егорова</cp:lastModifiedBy>
  <cp:revision>5</cp:revision>
  <dcterms:created xsi:type="dcterms:W3CDTF">2017-08-17T16:22:55Z</dcterms:created>
  <dcterms:modified xsi:type="dcterms:W3CDTF">2017-08-17T20:49:55Z</dcterms:modified>
</cp:coreProperties>
</file>